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797675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6E96"/>
    <a:srgbClr val="994973"/>
    <a:srgbClr val="C14B56"/>
    <a:srgbClr val="FF0101"/>
    <a:srgbClr val="FF2D2D"/>
    <a:srgbClr val="FF4343"/>
    <a:srgbClr val="FF7979"/>
    <a:srgbClr val="FF0000"/>
    <a:srgbClr val="AFFFAB"/>
    <a:srgbClr val="7FF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174" y="120"/>
      </p:cViewPr>
      <p:guideLst>
        <p:guide orient="horz" pos="162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5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24DE5-EF91-AB40-9655-B2EDF340E1E1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ED6B4-A4AD-4C42-A69A-B49F4E4E3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87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CED6B4-A4AD-4C42-A69A-B49F4E4E39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8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0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3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5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2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1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0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0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1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7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5515-6F14-8D4A-AFCD-6C571FCC51D0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3A81-17B1-D044-A6CB-B81960E51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6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92982" y="81623"/>
            <a:ext cx="2171145" cy="79458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8" name="TextBox 7"/>
          <p:cNvSpPr txBox="1"/>
          <p:nvPr/>
        </p:nvSpPr>
        <p:spPr>
          <a:xfrm>
            <a:off x="3616605" y="171214"/>
            <a:ext cx="197575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/>
              <a:t>Klarar patienten </a:t>
            </a:r>
            <a:r>
              <a:rPr lang="sv-SE" sz="1600" b="1" dirty="0"/>
              <a:t>ADL</a:t>
            </a:r>
            <a:r>
              <a:rPr lang="sv-SE" sz="1600" dirty="0"/>
              <a:t>       </a:t>
            </a:r>
            <a:r>
              <a:rPr lang="sv-SE" sz="1600" b="1" dirty="0"/>
              <a:t>helt</a:t>
            </a:r>
            <a:r>
              <a:rPr lang="sv-SE" sz="1600" dirty="0"/>
              <a:t> </a:t>
            </a:r>
            <a:r>
              <a:rPr lang="sv-SE" sz="1600" b="1" dirty="0"/>
              <a:t>självständigt</a:t>
            </a:r>
            <a:r>
              <a:rPr lang="sv-SE" sz="1600" dirty="0"/>
              <a:t>?</a:t>
            </a:r>
          </a:p>
        </p:txBody>
      </p:sp>
      <p:cxnSp>
        <p:nvCxnSpPr>
          <p:cNvPr id="10" name="Elbow Connector 9"/>
          <p:cNvCxnSpPr>
            <a:cxnSpLocks/>
            <a:stCxn id="4" idx="1"/>
            <a:endCxn id="21" idx="3"/>
          </p:cNvCxnSpPr>
          <p:nvPr/>
        </p:nvCxnSpPr>
        <p:spPr>
          <a:xfrm rot="10800000" flipV="1">
            <a:off x="2775328" y="478913"/>
            <a:ext cx="717655" cy="389083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cxnSpLocks/>
            <a:stCxn id="4" idx="3"/>
            <a:endCxn id="23" idx="1"/>
          </p:cNvCxnSpPr>
          <p:nvPr/>
        </p:nvCxnSpPr>
        <p:spPr>
          <a:xfrm>
            <a:off x="5664127" y="478914"/>
            <a:ext cx="628812" cy="4542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90488" y="578115"/>
            <a:ext cx="2084839" cy="5797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22" name="TextBox 21"/>
          <p:cNvSpPr txBox="1"/>
          <p:nvPr/>
        </p:nvSpPr>
        <p:spPr>
          <a:xfrm>
            <a:off x="675000" y="269982"/>
            <a:ext cx="22559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1-4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292939" y="549514"/>
            <a:ext cx="2403832" cy="76726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24" name="TextBox 23"/>
          <p:cNvSpPr txBox="1"/>
          <p:nvPr/>
        </p:nvSpPr>
        <p:spPr>
          <a:xfrm>
            <a:off x="6251901" y="269982"/>
            <a:ext cx="2168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5-8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23308" y="830037"/>
            <a:ext cx="404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23675" y="850101"/>
            <a:ext cx="521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NEJ</a:t>
            </a:r>
          </a:p>
        </p:txBody>
      </p:sp>
      <p:cxnSp>
        <p:nvCxnSpPr>
          <p:cNvPr id="28" name="Elbow Connector 27"/>
          <p:cNvCxnSpPr>
            <a:cxnSpLocks/>
            <a:stCxn id="21" idx="2"/>
            <a:endCxn id="37" idx="0"/>
          </p:cNvCxnSpPr>
          <p:nvPr/>
        </p:nvCxnSpPr>
        <p:spPr>
          <a:xfrm rot="5400000">
            <a:off x="753436" y="1470555"/>
            <a:ext cx="1292149" cy="6667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88628" y="1480983"/>
            <a:ext cx="703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NEJ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97860" y="2450028"/>
            <a:ext cx="1882542" cy="138169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32" name="TextBox 31"/>
          <p:cNvSpPr txBox="1"/>
          <p:nvPr/>
        </p:nvSpPr>
        <p:spPr>
          <a:xfrm>
            <a:off x="2145529" y="2150331"/>
            <a:ext cx="840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4 </a:t>
            </a:r>
          </a:p>
        </p:txBody>
      </p:sp>
      <p:cxnSp>
        <p:nvCxnSpPr>
          <p:cNvPr id="34" name="Elbow Connector 33"/>
          <p:cNvCxnSpPr>
            <a:cxnSpLocks/>
            <a:stCxn id="21" idx="2"/>
            <a:endCxn id="31" idx="0"/>
          </p:cNvCxnSpPr>
          <p:nvPr/>
        </p:nvCxnSpPr>
        <p:spPr>
          <a:xfrm rot="16200000" flipH="1">
            <a:off x="1889945" y="1000841"/>
            <a:ext cx="1292149" cy="16062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43912" y="1480983"/>
            <a:ext cx="521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8078" y="2450028"/>
            <a:ext cx="1976066" cy="2158441"/>
          </a:xfrm>
          <a:prstGeom prst="roundRect">
            <a:avLst/>
          </a:prstGeom>
          <a:solidFill>
            <a:srgbClr val="AFFFAB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38" name="TextBox 37"/>
          <p:cNvSpPr txBox="1"/>
          <p:nvPr/>
        </p:nvSpPr>
        <p:spPr>
          <a:xfrm>
            <a:off x="73790" y="2150331"/>
            <a:ext cx="1718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1-3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8670" y="2403227"/>
            <a:ext cx="19760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Mycket vital </a:t>
            </a:r>
            <a:r>
              <a:rPr lang="sv-SE" sz="1400" dirty="0"/>
              <a:t>(CFS 1) </a:t>
            </a:r>
            <a:r>
              <a:rPr lang="sv-SE" sz="1400" i="1" dirty="0"/>
              <a:t>tränar ofta</a:t>
            </a:r>
          </a:p>
          <a:p>
            <a:r>
              <a:rPr lang="sv-SE" sz="1400" dirty="0"/>
              <a:t>	</a:t>
            </a:r>
            <a:r>
              <a:rPr lang="sv-SE" sz="1200" dirty="0"/>
              <a:t>eller</a:t>
            </a:r>
          </a:p>
          <a:p>
            <a:r>
              <a:rPr lang="sv-SE" sz="1400" b="1" dirty="0"/>
              <a:t>Vital </a:t>
            </a:r>
            <a:r>
              <a:rPr lang="sv-SE" sz="1400" dirty="0"/>
              <a:t>(CFS 2) </a:t>
            </a:r>
            <a:br>
              <a:rPr lang="sv-SE" sz="1400" dirty="0"/>
            </a:br>
            <a:r>
              <a:rPr lang="sv-SE" sz="1400" i="1" dirty="0"/>
              <a:t>tränar periodvis</a:t>
            </a:r>
          </a:p>
          <a:p>
            <a:r>
              <a:rPr lang="sv-SE" sz="1400" i="1" dirty="0"/>
              <a:t>	</a:t>
            </a:r>
            <a:r>
              <a:rPr lang="sv-SE" sz="1200" dirty="0"/>
              <a:t>eller</a:t>
            </a:r>
          </a:p>
          <a:p>
            <a:r>
              <a:rPr lang="sv-SE" sz="1400" b="1" dirty="0"/>
              <a:t>Klarar sig bra </a:t>
            </a:r>
            <a:r>
              <a:rPr lang="sv-SE" sz="1400" dirty="0"/>
              <a:t>(CFS 3)</a:t>
            </a:r>
            <a:br>
              <a:rPr lang="sv-SE" sz="1400" dirty="0"/>
            </a:br>
            <a:r>
              <a:rPr lang="sv-SE" sz="1400" i="1" dirty="0"/>
              <a:t>Tränar ej utöver  promenader</a:t>
            </a:r>
          </a:p>
          <a:p>
            <a:pPr algn="ctr"/>
            <a:endParaRPr lang="sv-SE" sz="1400" dirty="0"/>
          </a:p>
        </p:txBody>
      </p:sp>
      <p:cxnSp>
        <p:nvCxnSpPr>
          <p:cNvPr id="43" name="Elbow Connector 42"/>
          <p:cNvCxnSpPr>
            <a:cxnSpLocks/>
            <a:stCxn id="23" idx="2"/>
            <a:endCxn id="53" idx="0"/>
          </p:cNvCxnSpPr>
          <p:nvPr/>
        </p:nvCxnSpPr>
        <p:spPr>
          <a:xfrm rot="5400000">
            <a:off x="6026492" y="981664"/>
            <a:ext cx="1133249" cy="18034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  <a:stCxn id="23" idx="2"/>
            <a:endCxn id="56" idx="0"/>
          </p:cNvCxnSpPr>
          <p:nvPr/>
        </p:nvCxnSpPr>
        <p:spPr>
          <a:xfrm rot="16200000" flipH="1">
            <a:off x="7224242" y="1587391"/>
            <a:ext cx="1133249" cy="592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82448" y="1559436"/>
            <a:ext cx="404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JA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80909" y="1559436"/>
            <a:ext cx="521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NEJ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345027" y="2450028"/>
            <a:ext cx="2692697" cy="1683863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54" name="TextBox 53"/>
          <p:cNvSpPr txBox="1"/>
          <p:nvPr/>
        </p:nvSpPr>
        <p:spPr>
          <a:xfrm>
            <a:off x="4347652" y="2150331"/>
            <a:ext cx="1533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5-6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35431" y="2502690"/>
            <a:ext cx="26205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Lindrigt </a:t>
            </a:r>
            <a:r>
              <a:rPr lang="sv-SE" sz="1400" b="1" u="sng" dirty="0"/>
              <a:t>skör </a:t>
            </a:r>
            <a:r>
              <a:rPr lang="sv-SE" sz="1400" dirty="0"/>
              <a:t>(CFS 5) </a:t>
            </a:r>
            <a:r>
              <a:rPr lang="sv-SE" sz="1400" i="1" dirty="0"/>
              <a:t>kan klä på sig och tvätta sig, men behöver hjälp med krävande uppgifter, </a:t>
            </a:r>
            <a:r>
              <a:rPr lang="sv-SE" sz="1400" dirty="0"/>
              <a:t/>
            </a:r>
            <a:br>
              <a:rPr lang="sv-SE" sz="1400" dirty="0"/>
            </a:br>
            <a:r>
              <a:rPr lang="sv-SE" sz="1400" dirty="0"/>
              <a:t>t ex handla, ekonomi, läkemedel</a:t>
            </a:r>
          </a:p>
          <a:p>
            <a:pPr algn="ctr"/>
            <a:r>
              <a:rPr lang="sv-SE" sz="1400" dirty="0"/>
              <a:t>eller</a:t>
            </a:r>
          </a:p>
          <a:p>
            <a:r>
              <a:rPr lang="sv-SE" sz="1400" b="1" dirty="0"/>
              <a:t>Måttligt </a:t>
            </a:r>
            <a:r>
              <a:rPr lang="sv-SE" sz="1400" b="1" u="sng" dirty="0"/>
              <a:t>skör</a:t>
            </a:r>
            <a:r>
              <a:rPr lang="sv-SE" sz="1400" dirty="0"/>
              <a:t> (CFS 6</a:t>
            </a:r>
            <a:r>
              <a:rPr lang="sv-SE" sz="1400" i="1" dirty="0"/>
              <a:t>) behöver även hjälp med personlig ADL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103670" y="2450028"/>
            <a:ext cx="1966416" cy="1236112"/>
          </a:xfrm>
          <a:prstGeom prst="roundRect">
            <a:avLst/>
          </a:prstGeom>
          <a:solidFill>
            <a:srgbClr val="FF0101">
              <a:alpha val="72157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/>
          </a:p>
        </p:txBody>
      </p:sp>
      <p:sp>
        <p:nvSpPr>
          <p:cNvPr id="57" name="TextBox 56"/>
          <p:cNvSpPr txBox="1"/>
          <p:nvPr/>
        </p:nvSpPr>
        <p:spPr>
          <a:xfrm>
            <a:off x="7103669" y="2150331"/>
            <a:ext cx="1966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CFS 7-8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45985" y="2479737"/>
            <a:ext cx="18768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Allvarligt </a:t>
            </a:r>
            <a:r>
              <a:rPr lang="sv-SE" sz="1400" b="1" u="sng" dirty="0"/>
              <a:t>skör</a:t>
            </a:r>
            <a:r>
              <a:rPr lang="sv-SE" sz="1400" dirty="0"/>
              <a:t> (CFS 7)</a:t>
            </a:r>
          </a:p>
          <a:p>
            <a:r>
              <a:rPr lang="sv-SE" sz="1400" dirty="0"/>
              <a:t>	eller</a:t>
            </a:r>
          </a:p>
          <a:p>
            <a:r>
              <a:rPr lang="sv-SE" sz="1400" b="1" dirty="0"/>
              <a:t>Mycket allvarligt </a:t>
            </a:r>
            <a:r>
              <a:rPr lang="sv-SE" sz="1400" b="1" u="sng" dirty="0"/>
              <a:t>skör</a:t>
            </a:r>
          </a:p>
          <a:p>
            <a:r>
              <a:rPr lang="sv-SE" sz="1400" dirty="0"/>
              <a:t>(CFS 8) i livets slutskede*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6833" y="2592280"/>
            <a:ext cx="16955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Mycket lindrigt </a:t>
            </a:r>
            <a:r>
              <a:rPr lang="sv-SE" sz="1400" b="1" u="sng" dirty="0"/>
              <a:t>skör</a:t>
            </a:r>
            <a:r>
              <a:rPr lang="sv-SE" sz="1400" b="1" dirty="0"/>
              <a:t> </a:t>
            </a:r>
            <a:r>
              <a:rPr lang="sv-SE" sz="1400" dirty="0"/>
              <a:t>(CFS 4)</a:t>
            </a:r>
            <a:r>
              <a:rPr lang="sv-SE" sz="1400" b="1" dirty="0"/>
              <a:t/>
            </a:r>
            <a:br>
              <a:rPr lang="sv-SE" sz="1400" b="1" dirty="0"/>
            </a:br>
            <a:r>
              <a:rPr lang="sv-SE" sz="1400" i="1" dirty="0"/>
              <a:t>Har begränsande symptom / blir fort trött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095925" y="3647514"/>
            <a:ext cx="196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Mycket hjälp i hemmet eller särskilt boende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308931" y="4186106"/>
            <a:ext cx="2955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Har hemtjänst/hjälp från anhöriga</a:t>
            </a:r>
            <a:br>
              <a:rPr lang="sv-SE" sz="1400" b="1" dirty="0"/>
            </a:br>
            <a:r>
              <a:rPr lang="sv-SE" sz="1400" b="1" dirty="0"/>
              <a:t>eller bor på särskilt boende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3790" y="4582873"/>
            <a:ext cx="2018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Frisk  eller har välkontrollerad sjukdom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405855" y="3874255"/>
            <a:ext cx="186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1" dirty="0"/>
              <a:t>Kronisk sjukdom som begränsar aktiviteter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xmlns="" id="{F6A86AFE-5DD5-4C25-A5B6-63BD2FF831E9}"/>
              </a:ext>
            </a:extLst>
          </p:cNvPr>
          <p:cNvSpPr txBox="1"/>
          <p:nvPr/>
        </p:nvSpPr>
        <p:spPr>
          <a:xfrm>
            <a:off x="2833879" y="4697737"/>
            <a:ext cx="369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Lathunden har framtagits av Troels </a:t>
            </a:r>
            <a:r>
              <a:rPr lang="sv-SE" sz="900" dirty="0" err="1"/>
              <a:t>Yndigegn</a:t>
            </a:r>
            <a:r>
              <a:rPr lang="sv-SE" sz="900" dirty="0"/>
              <a:t>, SUS och</a:t>
            </a:r>
            <a:br>
              <a:rPr lang="sv-SE" sz="900" dirty="0"/>
            </a:br>
            <a:r>
              <a:rPr lang="sv-SE" sz="900" dirty="0"/>
              <a:t>modifierats av projektgruppen för Skörhetsbedömning i RIKS-HIA 220108</a:t>
            </a:r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xmlns="" id="{3BCF2287-2E29-4408-AC39-DA04CD0CA1DA}"/>
              </a:ext>
            </a:extLst>
          </p:cNvPr>
          <p:cNvSpPr/>
          <p:nvPr/>
        </p:nvSpPr>
        <p:spPr>
          <a:xfrm>
            <a:off x="7001628" y="4187352"/>
            <a:ext cx="2106276" cy="850340"/>
          </a:xfrm>
          <a:prstGeom prst="roundRect">
            <a:avLst/>
          </a:prstGeom>
          <a:gradFill>
            <a:gsLst>
              <a:gs pos="0">
                <a:srgbClr val="BA6E96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100" b="1" dirty="0">
                <a:solidFill>
                  <a:schemeClr val="tx1"/>
                </a:solidFill>
              </a:rPr>
              <a:t>*</a:t>
            </a:r>
            <a:r>
              <a:rPr lang="sv-SE" sz="1100" dirty="0">
                <a:solidFill>
                  <a:schemeClr val="tx1"/>
                </a:solidFill>
              </a:rPr>
              <a:t>Palliativ patient med</a:t>
            </a:r>
            <a:r>
              <a:rPr lang="sv-SE" sz="1100" b="1" dirty="0">
                <a:solidFill>
                  <a:schemeClr val="tx1"/>
                </a:solidFill>
              </a:rPr>
              <a:t> förväntad överlevnad &lt; 6 </a:t>
            </a:r>
            <a:r>
              <a:rPr lang="sv-SE" sz="1100" dirty="0">
                <a:solidFill>
                  <a:schemeClr val="tx1"/>
                </a:solidFill>
              </a:rPr>
              <a:t>mån,  klassas som </a:t>
            </a:r>
            <a:r>
              <a:rPr lang="sv-SE" sz="1100" b="1" dirty="0">
                <a:solidFill>
                  <a:schemeClr val="tx1"/>
                </a:solidFill>
              </a:rPr>
              <a:t>Terminalt sjuk </a:t>
            </a:r>
            <a:r>
              <a:rPr lang="sv-SE" sz="1100" dirty="0">
                <a:solidFill>
                  <a:schemeClr val="tx1"/>
                </a:solidFill>
              </a:rPr>
              <a:t>(CFS 9) </a:t>
            </a:r>
            <a:r>
              <a:rPr lang="sv-SE" sz="1100" b="1" dirty="0">
                <a:solidFill>
                  <a:schemeClr val="tx1"/>
                </a:solidFill>
              </a:rPr>
              <a:t>oavsett skörhet</a:t>
            </a:r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41" name="TextBox 41">
            <a:extLst>
              <a:ext uri="{FF2B5EF4-FFF2-40B4-BE49-F238E27FC236}">
                <a16:creationId xmlns:a16="http://schemas.microsoft.com/office/drawing/2014/main" xmlns="" id="{09356B2E-6485-49E5-B5EC-7978B7880870}"/>
              </a:ext>
            </a:extLst>
          </p:cNvPr>
          <p:cNvSpPr txBox="1"/>
          <p:nvPr/>
        </p:nvSpPr>
        <p:spPr>
          <a:xfrm>
            <a:off x="6334156" y="578115"/>
            <a:ext cx="2548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Är patienten </a:t>
            </a:r>
            <a:r>
              <a:rPr lang="sv-SE" sz="1400" b="1" dirty="0"/>
              <a:t>helt beroende </a:t>
            </a:r>
            <a:r>
              <a:rPr lang="sv-SE" sz="1400" dirty="0"/>
              <a:t>av andra för personlig egenvård (pga. </a:t>
            </a:r>
            <a:r>
              <a:rPr lang="sv-SE" sz="1400" b="1" dirty="0"/>
              <a:t>fysisk el kognitiv svikt</a:t>
            </a:r>
            <a:r>
              <a:rPr lang="sv-SE" sz="1400" dirty="0"/>
              <a:t>)?</a:t>
            </a:r>
          </a:p>
        </p:txBody>
      </p:sp>
      <p:sp>
        <p:nvSpPr>
          <p:cNvPr id="47" name="TextBox 24">
            <a:extLst>
              <a:ext uri="{FF2B5EF4-FFF2-40B4-BE49-F238E27FC236}">
                <a16:creationId xmlns:a16="http://schemas.microsoft.com/office/drawing/2014/main" xmlns="" id="{4FA40903-7E31-4ED0-9051-0B50C65062A7}"/>
              </a:ext>
            </a:extLst>
          </p:cNvPr>
          <p:cNvSpPr txBox="1"/>
          <p:nvPr/>
        </p:nvSpPr>
        <p:spPr>
          <a:xfrm>
            <a:off x="725048" y="614594"/>
            <a:ext cx="2075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/>
              <a:t>Har patienten </a:t>
            </a:r>
            <a:r>
              <a:rPr lang="sv-SE" sz="1400" b="1" dirty="0"/>
              <a:t>kronisk sjukdom OCH symptom</a:t>
            </a:r>
            <a:r>
              <a:rPr lang="sv-SE" sz="1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151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VersionComment xmlns="http://schemas.microsoft.com/sharepoint/v3" xsi:nil="true"/>
    <AnsvarigQuickpart xmlns="http://schemas.microsoft.com/sharepoint/v3">Sara Rosenius</AnsvarigQuickpart>
    <NLLPublished xmlns="http://schemas.microsoft.com/sharepoint/v3" xsi:nil="true"/>
    <NLLStakeholder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Hjärtsjukvård Sunderby sjukhus</TermName>
          <TermId xmlns="http://schemas.microsoft.com/office/infopath/2007/PartnerControls">2ba464d7-8c7c-406d-be91-af9f9960ee7e</TermId>
        </TermInfo>
      </Terms>
    </NLLStakeholderTaxHTField0>
    <NLLInformationCollectionTaxHTField0 xmlns="http://schemas.microsoft.com/sharepoint/v3">
      <Terms xmlns="http://schemas.microsoft.com/office/infopath/2007/PartnerControls"/>
    </NLLInformationCollectionTaxHTField0>
    <NLLPublishDateQuickpart xmlns="http://schemas.microsoft.com/sharepoint/v3">2022-12-01</NLLPublishDateQuickpart>
    <NLLThinningTime xmlns="http://schemas.microsoft.com/sharepoint/v3">2025-11-30T23:00:00+00:00</NLLThinningTime>
    <NLLPublishingstatus xmlns="http://schemas.microsoft.com/sharepoint/v3">Publicerad</NLLPublishingstatus>
    <NLLEstablishedByQuickpart xmlns="http://schemas.microsoft.com/sharepoint/v3">Lena Lundmark</NLLEstablishedByQuickpart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KC Hjärtsjukvård, Närsjukvård</TermName>
          <TermId xmlns="http://schemas.microsoft.com/office/infopath/2007/PartnerControls">231afcac-19b9-4f04-853b-6649b8ad3300</TermId>
        </TermInfo>
      </Terms>
    </NLLProducerPlaceTaxHTField0>
    <NLLPublishDate xmlns="http://schemas.microsoft.com/sharepoint/v3">2022-11-30T23:00:00+00:00</NLLPublishDate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Beskrivning</TermName>
          <TermId xmlns="http://schemas.microsoft.com/office/infopath/2007/PartnerControls">b3151931-0fee-4a95-a28b-9b370fc904f9</TermId>
        </TermInfo>
      </Terms>
    </NLLDocumentTypeTaxHTField0>
    <prdProcess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Hjärtsjukvård</TermName>
          <TermId xmlns="http://schemas.microsoft.com/office/infopath/2007/PartnerControls">a56f5ae6-82eb-41de-9c43-49a0a959df41</TermId>
        </TermInfo>
      </Terms>
    </prdProcessTaxHTField0>
    <NLLVersion xmlns="http://schemas.microsoft.com/sharepoint/v3">1.0</NLLVersion>
    <NLLEstablishedBy xmlns="http://schemas.microsoft.com/sharepoint/v3">
      <UserInfo>
        <DisplayName>Lena Lundmark</DisplayName>
        <AccountId>422</AccountId>
        <AccountType/>
      </UserInfo>
    </NLLEstablishedBy>
    <NLLLockWorkflows xmlns="http://schemas.microsoft.com/sharepoint/v3">false</NLLLockWorkflows>
    <NLLModifiedBy xmlns="http://schemas.microsoft.com/sharepoint/v3">Lena Lundmark</NLLModifiedBy>
    <NLLDocumentIDValue xmlns="http://schemas.microsoft.com/sharepoint/v3">nskchjart-4-787</NLLDocumentIDValue>
    <NLLInformationclass xmlns="http://schemas.microsoft.com/sharepoint/v3">Publik</NLLInformationclass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mall</TermName>
          <TermId xmlns="http://schemas.microsoft.com/office/infopath/2007/PartnerControls">ace2b381-911a-4ac5-af58-44600677cbcc</TermId>
        </TermInfo>
        <TermInfo xmlns="http://schemas.microsoft.com/office/infopath/2007/PartnerControls">
          <TermName xmlns="http://schemas.microsoft.com/office/infopath/2007/PartnerControls">hjärtkc</TermName>
          <TermId xmlns="http://schemas.microsoft.com/office/infopath/2007/PartnerControls">ebb2da86-d7f3-44a2-b8f9-54c3ab6c5f44</TermId>
        </TermInfo>
      </Terms>
    </TaxKeywordTaxHTField>
    <_dlc_DocId xmlns="c7918ce9-5289-4a18-805d-4141408e948c">nskchjart-4-787</_dlc_DocId>
    <_dlc_DocIdUrl xmlns="c7918ce9-5289-4a18-805d-4141408e948c">
      <Url>http://spportal.extvis.local/process/administrativ/_layouts/15/DocIdRedir.aspx?ID=nskchjart-4-787</Url>
      <Description>nskchjart-4-787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2025-12-31T23:00:00+00:00</_dlc_ExpireDate>
    <VISResponsible xmlns="e1dec489-f745-4ed5-9c00-958a11aea6df">
      <UserInfo>
        <DisplayName>Sara Rosenius</DisplayName>
        <AccountId>1503</AccountId>
        <AccountType/>
      </UserInfo>
    </VISResponsible>
    <VIS_DocumentId xmlns="e1dec489-f745-4ed5-9c00-958a11aea6df">
      <Url>https://samarbeta.nll.se/producentplats/div-ns-bas-kchjart/_layouts/15/DocIdRedir.aspx?ID=nskchjart-4-787</Url>
      <Description>nskchjart-4-787</Description>
    </VIS_DocumentId>
    <DocumentStatus xmlns="e1dec489-f745-4ed5-9c00-958a11aea6df">
      <Url>https://samarbeta.nll.se/producentplats/div-ns-bas-kchjart/_layouts/15/wrkstat.aspx?List=2e7ed86d-2a7b-4be7-9f39-827421e73e1b&amp;WorkflowInstanceName=b57bda2c-3af1-4aa2-a56e-b6262fd1f01b</Url>
      <Description>Publicerad</Description>
    </DocumentStatus>
    <_dlc_Exempt xmlns="http://schemas.microsoft.com/sharepoint/v3">false</_dlc_Exempt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02A255-A613-42EA-B7FF-34718C0F3D79}"/>
</file>

<file path=customXml/itemProps2.xml><?xml version="1.0" encoding="utf-8"?>
<ds:datastoreItem xmlns:ds="http://schemas.openxmlformats.org/officeDocument/2006/customXml" ds:itemID="{481706C4-F34E-4E55-9CF6-859EDE6DC45C}"/>
</file>

<file path=customXml/itemProps3.xml><?xml version="1.0" encoding="utf-8"?>
<ds:datastoreItem xmlns:ds="http://schemas.openxmlformats.org/officeDocument/2006/customXml" ds:itemID="{D963ECFE-79A5-46DE-A0F6-6FFA40274EAE}"/>
</file>

<file path=customXml/itemProps4.xml><?xml version="1.0" encoding="utf-8"?>
<ds:datastoreItem xmlns:ds="http://schemas.openxmlformats.org/officeDocument/2006/customXml" ds:itemID="{5DDE240C-481A-4E08-AD77-60CF355FF1A9}"/>
</file>

<file path=customXml/itemProps5.xml><?xml version="1.0" encoding="utf-8"?>
<ds:datastoreItem xmlns:ds="http://schemas.openxmlformats.org/officeDocument/2006/customXml" ds:itemID="{5600A3A3-6C22-402B-A08F-A3268FCA6E0A}"/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141</Words>
  <Application>Microsoft Office PowerPoint</Application>
  <PresentationFormat>Bildspel på skärmen (16:9)</PresentationFormat>
  <Paragraphs>35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Troels Yndigegn</dc:creator>
  <cp:keywords>mall; hjärtkc</cp:keywords>
  <cp:lastModifiedBy>Lena Lundmark</cp:lastModifiedBy>
  <cp:revision>52</cp:revision>
  <cp:lastPrinted>2020-01-08T14:38:42Z</cp:lastPrinted>
  <dcterms:created xsi:type="dcterms:W3CDTF">2019-12-17T11:35:58Z</dcterms:created>
  <dcterms:modified xsi:type="dcterms:W3CDTF">2022-12-01T08:42:59Z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>8472;#|ebb2da86-d7f3-44a2-b8f9-54c3ab6c5f44;#1216;#|ace2b381-911a-4ac5-af58-44600677cbcc</vt:lpwstr>
  </property>
  <property fmtid="{D5CDD505-2E9C-101B-9397-08002B2CF9AE}" pid="4" name="CareActionCodeSurgical">
    <vt:lpwstr/>
  </property>
  <property fmtid="{D5CDD505-2E9C-101B-9397-08002B2CF9AE}" pid="5" name="NLLProducerPlace">
    <vt:lpwstr>3283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>6210;#|2ba464d7-8c7c-406d-be91-af9f9960ee7e</vt:lpwstr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NLLClosureDate">
    <vt:lpwstr/>
  </property>
  <property fmtid="{D5CDD505-2E9C-101B-9397-08002B2CF9AE}" pid="14" name="NLLProducerplaceID">
    <vt:lpwstr/>
  </property>
  <property fmtid="{D5CDD505-2E9C-101B-9397-08002B2CF9AE}" pid="15" name="Godkänn dokument(1)">
    <vt:lpwstr>, </vt:lpwstr>
  </property>
  <property fmtid="{D5CDD505-2E9C-101B-9397-08002B2CF9AE}" pid="16" name="NLLPublishedTemplate">
    <vt:lpwstr/>
  </property>
  <property fmtid="{D5CDD505-2E9C-101B-9397-08002B2CF9AE}" pid="17" name="NLLWFComment">
    <vt:lpwstr/>
  </property>
  <property fmtid="{D5CDD505-2E9C-101B-9397-08002B2CF9AE}" pid="18" name="NLLPTCName">
    <vt:lpwstr/>
  </property>
  <property fmtid="{D5CDD505-2E9C-101B-9397-08002B2CF9AE}" pid="19" name="SpecialtyTaxHTField0">
    <vt:lpwstr/>
  </property>
  <property fmtid="{D5CDD505-2E9C-101B-9397-08002B2CF9AE}" pid="20" name="CareActionCodeNonSurgical">
    <vt:lpwstr/>
  </property>
  <property fmtid="{D5CDD505-2E9C-101B-9397-08002B2CF9AE}" pid="21" name="AnalysisNameTaxHTField0">
    <vt:lpwstr/>
  </property>
  <property fmtid="{D5CDD505-2E9C-101B-9397-08002B2CF9AE}" pid="22" name="Specialty">
    <vt:lpwstr/>
  </property>
  <property fmtid="{D5CDD505-2E9C-101B-9397-08002B2CF9AE}" pid="23" name="NLLProjectUrl">
    <vt:lpwstr/>
  </property>
  <property fmtid="{D5CDD505-2E9C-101B-9397-08002B2CF9AE}" pid="24" name="NLLSteeringGroup">
    <vt:lpwstr/>
  </property>
  <property fmtid="{D5CDD505-2E9C-101B-9397-08002B2CF9AE}" pid="25" name="NLLMeetingTypeTaxHTField0">
    <vt:lpwstr/>
  </property>
  <property fmtid="{D5CDD505-2E9C-101B-9397-08002B2CF9AE}" pid="26" name="NLLTemplateStatus">
    <vt:lpwstr/>
  </property>
  <property fmtid="{D5CDD505-2E9C-101B-9397-08002B2CF9AE}" pid="27" name="CareActionCodeSurgicalTaxHTField0">
    <vt:lpwstr/>
  </property>
  <property fmtid="{D5CDD505-2E9C-101B-9397-08002B2CF9AE}" pid="28" name="PharmaceuticalCodeTaxHTField0">
    <vt:lpwstr/>
  </property>
  <property fmtid="{D5CDD505-2E9C-101B-9397-08002B2CF9AE}" pid="29" name="Granska dokument(1)">
    <vt:lpwstr>, </vt:lpwstr>
  </property>
  <property fmtid="{D5CDD505-2E9C-101B-9397-08002B2CF9AE}" pid="30" name="NLLProjectLeader">
    <vt:lpwstr/>
  </property>
  <property fmtid="{D5CDD505-2E9C-101B-9397-08002B2CF9AE}" pid="31" name="NLLDecisionLevelManagedTaxHTField0">
    <vt:lpwstr/>
  </property>
  <property fmtid="{D5CDD505-2E9C-101B-9397-08002B2CF9AE}" pid="34" name="NLLDefaultTemplate">
    <vt:lpwstr/>
  </property>
  <property fmtid="{D5CDD505-2E9C-101B-9397-08002B2CF9AE}" pid="35" name="NLLProjectVisitor">
    <vt:lpwstr/>
  </property>
  <property fmtid="{D5CDD505-2E9C-101B-9397-08002B2CF9AE}" pid="36" name="NLLApprovedBy">
    <vt:lpwstr/>
  </property>
  <property fmtid="{D5CDD505-2E9C-101B-9397-08002B2CF9AE}" pid="37" name="NLLDecisionLevelManaged">
    <vt:lpwstr/>
  </property>
  <property fmtid="{D5CDD505-2E9C-101B-9397-08002B2CF9AE}" pid="38" name="CompulsoryAction">
    <vt:lpwstr/>
  </property>
  <property fmtid="{D5CDD505-2E9C-101B-9397-08002B2CF9AE}" pid="39" name="NLLProjectDivisionTaxHTField0">
    <vt:lpwstr/>
  </property>
  <property fmtid="{D5CDD505-2E9C-101B-9397-08002B2CF9AE}" pid="40" name="ICD10CodeTaxHTField0">
    <vt:lpwstr/>
  </property>
  <property fmtid="{D5CDD505-2E9C-101B-9397-08002B2CF9AE}" pid="41" name="Godkänn dokument">
    <vt:lpwstr>, </vt:lpwstr>
  </property>
  <property fmtid="{D5CDD505-2E9C-101B-9397-08002B2CF9AE}" pid="42" name="NLLProjectOwner">
    <vt:lpwstr/>
  </property>
  <property fmtid="{D5CDD505-2E9C-101B-9397-08002B2CF9AE}" pid="43" name="NPUCodeTaxHTField0">
    <vt:lpwstr/>
  </property>
  <property fmtid="{D5CDD505-2E9C-101B-9397-08002B2CF9AE}" pid="44" name="NLLTemplateFolderDescription">
    <vt:lpwstr/>
  </property>
  <property fmtid="{D5CDD505-2E9C-101B-9397-08002B2CF9AE}" pid="45" name="TLVCodeAction">
    <vt:lpwstr/>
  </property>
  <property fmtid="{D5CDD505-2E9C-101B-9397-08002B2CF9AE}" pid="46" name="RadiologicalCode">
    <vt:lpwstr/>
  </property>
  <property fmtid="{D5CDD505-2E9C-101B-9397-08002B2CF9AE}" pid="47" name="References">
    <vt:lpwstr/>
  </property>
  <property fmtid="{D5CDD505-2E9C-101B-9397-08002B2CF9AE}" pid="48" name="prdProcess">
    <vt:lpwstr>1230;#|a56f5ae6-82eb-41de-9c43-49a0a959df41</vt:lpwstr>
  </property>
  <property fmtid="{D5CDD505-2E9C-101B-9397-08002B2CF9AE}" pid="49" name="NLLProjectOrderStatus">
    <vt:lpwstr/>
  </property>
  <property fmtid="{D5CDD505-2E9C-101B-9397-08002B2CF9AE}" pid="51" name="NLLReferenceGroup">
    <vt:lpwstr/>
  </property>
  <property fmtid="{D5CDD505-2E9C-101B-9397-08002B2CF9AE}" pid="52" name="TLVCodeDiagnosis">
    <vt:lpwstr/>
  </property>
  <property fmtid="{D5CDD505-2E9C-101B-9397-08002B2CF9AE}" pid="53" name="PharmaceuticalCode">
    <vt:lpwstr/>
  </property>
  <property fmtid="{D5CDD505-2E9C-101B-9397-08002B2CF9AE}" pid="54" name="NLLInitiationDate">
    <vt:lpwstr/>
  </property>
  <property fmtid="{D5CDD505-2E9C-101B-9397-08002B2CF9AE}" pid="56" name="ReferencesTaxHTField0">
    <vt:lpwstr/>
  </property>
  <property fmtid="{D5CDD505-2E9C-101B-9397-08002B2CF9AE}" pid="57" name="NLLWindingUpDate">
    <vt:lpwstr/>
  </property>
  <property fmtid="{D5CDD505-2E9C-101B-9397-08002B2CF9AE}" pid="58" name="TLVCodeActionTaxHTField0">
    <vt:lpwstr/>
  </property>
  <property fmtid="{D5CDD505-2E9C-101B-9397-08002B2CF9AE}" pid="59" name="NLLProjectNr">
    <vt:lpwstr/>
  </property>
  <property fmtid="{D5CDD505-2E9C-101B-9397-08002B2CF9AE}" pid="60" name="Granska dokument">
    <vt:lpwstr>, </vt:lpwstr>
  </property>
  <property fmtid="{D5CDD505-2E9C-101B-9397-08002B2CF9AE}" pid="61" name="NLLProjectTypeTaxHTField0">
    <vt:lpwstr/>
  </property>
  <property fmtid="{D5CDD505-2E9C-101B-9397-08002B2CF9AE}" pid="62" name="NLLPTCProcessTeam">
    <vt:lpwstr/>
  </property>
  <property fmtid="{D5CDD505-2E9C-101B-9397-08002B2CF9AE}" pid="63" name="RadiologicalCodeTaxHTField0">
    <vt:lpwstr/>
  </property>
  <property fmtid="{D5CDD505-2E9C-101B-9397-08002B2CF9AE}" pid="64" name="NLLImplementationDate">
    <vt:lpwstr/>
  </property>
  <property fmtid="{D5CDD505-2E9C-101B-9397-08002B2CF9AE}" pid="65" name="NLLProjectDivision">
    <vt:lpwstr/>
  </property>
  <property fmtid="{D5CDD505-2E9C-101B-9397-08002B2CF9AE}" pid="66" name="PsychiatricCode">
    <vt:lpwstr/>
  </property>
  <property fmtid="{D5CDD505-2E9C-101B-9397-08002B2CF9AE}" pid="67" name="Publicera dokument">
    <vt:lpwstr>, </vt:lpwstr>
  </property>
  <property fmtid="{D5CDD505-2E9C-101B-9397-08002B2CF9AE}" pid="68" name="NLLProjectType">
    <vt:lpwstr/>
  </property>
  <property fmtid="{D5CDD505-2E9C-101B-9397-08002B2CF9AE}" pid="69" name="AnalysisName">
    <vt:lpwstr/>
  </property>
  <property fmtid="{D5CDD505-2E9C-101B-9397-08002B2CF9AE}" pid="70" name="NLLMtptCodeTaxHTField0">
    <vt:lpwstr/>
  </property>
  <property fmtid="{D5CDD505-2E9C-101B-9397-08002B2CF9AE}" pid="71" name="NLLLatestProjectTrackingDate">
    <vt:lpwstr/>
  </property>
  <property fmtid="{D5CDD505-2E9C-101B-9397-08002B2CF9AE}" pid="72" name="NLLDocumentType">
    <vt:lpwstr>3127</vt:lpwstr>
  </property>
  <property fmtid="{D5CDD505-2E9C-101B-9397-08002B2CF9AE}" pid="73" name="NLLProjectTypeText">
    <vt:lpwstr/>
  </property>
  <property fmtid="{D5CDD505-2E9C-101B-9397-08002B2CF9AE}" pid="74" name="NLLEstablishingDate">
    <vt:lpwstr/>
  </property>
  <property fmtid="{D5CDD505-2E9C-101B-9397-08002B2CF9AE}" pid="75" name="NLLProjectMember">
    <vt:lpwstr/>
  </property>
  <property fmtid="{D5CDD505-2E9C-101B-9397-08002B2CF9AE}" pid="76" name="NLLProcessTeamLookup">
    <vt:lpwstr/>
  </property>
  <property fmtid="{D5CDD505-2E9C-101B-9397-08002B2CF9AE}" pid="77" name="CareActionCodeNonSurgicalTaxHTField0">
    <vt:lpwstr/>
  </property>
  <property fmtid="{D5CDD505-2E9C-101B-9397-08002B2CF9AE}" pid="78" name="CompulsoryActionTaxHTField0">
    <vt:lpwstr/>
  </property>
  <property fmtid="{D5CDD505-2E9C-101B-9397-08002B2CF9AE}" pid="79" name="NLLMeetingType">
    <vt:lpwstr/>
  </property>
  <property fmtid="{D5CDD505-2E9C-101B-9397-08002B2CF9AE}" pid="80" name="NLLProjectLeaderDiv">
    <vt:lpwstr/>
  </property>
  <property fmtid="{D5CDD505-2E9C-101B-9397-08002B2CF9AE}" pid="81" name="NLLProjectName">
    <vt:lpwstr/>
  </property>
  <property fmtid="{D5CDD505-2E9C-101B-9397-08002B2CF9AE}" pid="82" name="NLLMtptCode">
    <vt:lpwstr/>
  </property>
  <property fmtid="{D5CDD505-2E9C-101B-9397-08002B2CF9AE}" pid="83" name="ICD10Code">
    <vt:lpwstr/>
  </property>
  <property fmtid="{D5CDD505-2E9C-101B-9397-08002B2CF9AE}" pid="84" name="NLLProjectStatus">
    <vt:lpwstr/>
  </property>
  <property fmtid="{D5CDD505-2E9C-101B-9397-08002B2CF9AE}" pid="85" name="_dlc_policyId">
    <vt:lpwstr>0x010100D7963E0E5B7A40E5AEA07389401D709F007B1238BBD93543428C20870054E92DBF|1214505165</vt:lpwstr>
  </property>
  <property fmtid="{D5CDD505-2E9C-101B-9397-08002B2CF9AE}" pid="87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9" name="_dlc_DocIdItemGuid">
    <vt:lpwstr>7cc1304f-6f0a-413f-8c93-954d68ab0cb8</vt:lpwstr>
  </property>
  <property fmtid="{D5CDD505-2E9C-101B-9397-08002B2CF9AE}" pid="91" name="_dlc_ItemStageId">
    <vt:lpwstr/>
  </property>
  <property fmtid="{D5CDD505-2E9C-101B-9397-08002B2CF9AE}" pid="93" name="TaxCatchAll">
    <vt:lpwstr>1230;#;#3283;#;#8472;#;#6210;#;#3127;#;#1216;#</vt:lpwstr>
  </property>
  <property fmtid="{D5CDD505-2E9C-101B-9397-08002B2CF9AE}" pid="95" name="Order">
    <vt:r8>2274200</vt:r8>
  </property>
  <property fmtid="{D5CDD505-2E9C-101B-9397-08002B2CF9AE}" pid="96" name="xd_ProgID">
    <vt:lpwstr/>
  </property>
  <property fmtid="{D5CDD505-2E9C-101B-9397-08002B2CF9AE}" pid="97" name="_SourceUrl">
    <vt:lpwstr/>
  </property>
  <property fmtid="{D5CDD505-2E9C-101B-9397-08002B2CF9AE}" pid="98" name="_SharedFileIndex">
    <vt:lpwstr/>
  </property>
  <property fmtid="{D5CDD505-2E9C-101B-9397-08002B2CF9AE}" pid="99" name="TemplateUrl">
    <vt:lpwstr/>
  </property>
  <property fmtid="{D5CDD505-2E9C-101B-9397-08002B2CF9AE}" pid="101" name="NLLDecisionLevelGoverning">
    <vt:lpwstr/>
  </property>
  <property fmtid="{D5CDD505-2E9C-101B-9397-08002B2CF9AE}" pid="102" name="NLLFactOwner">
    <vt:lpwstr/>
  </property>
  <property fmtid="{D5CDD505-2E9C-101B-9397-08002B2CF9AE}" pid="103" name="NLLFactOwnerText">
    <vt:lpwstr/>
  </property>
  <property fmtid="{D5CDD505-2E9C-101B-9397-08002B2CF9AE}" pid="104" name="xd_Signature">
    <vt:bool>false</vt:bool>
  </property>
  <property fmtid="{D5CDD505-2E9C-101B-9397-08002B2CF9AE}" pid="105" name="NLLDecisionLevel">
    <vt:lpwstr/>
  </property>
  <property fmtid="{D5CDD505-2E9C-101B-9397-08002B2CF9AE}" pid="106" name="NLLPTCProcessLeader">
    <vt:lpwstr/>
  </property>
  <property fmtid="{D5CDD505-2E9C-101B-9397-08002B2CF9AE}" pid="108" name="NLLPTCVISEditor">
    <vt:lpwstr/>
  </property>
</Properties>
</file>